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BFB"/>
    <a:srgbClr val="FFFFFF"/>
    <a:srgbClr val="F0F0F0"/>
    <a:srgbClr val="DADADA"/>
    <a:srgbClr val="D5D5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-96" y="-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2018-08-07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6502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2018-08-07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263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2018-08-07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8455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2018-08-07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5590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2018-08-07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8612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2018-08-07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4527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2018-08-07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2400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2018-08-07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0067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2018-08-07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5752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2018-08-07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4126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2018-08-07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7244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FB93B-F25C-437F-984D-82DA1C8D1F60}" type="datetimeFigureOut">
              <a:rPr lang="ko-KR" altLang="en-US" smtClean="0"/>
              <a:t>2018-08-07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9257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439234"/>
            <a:ext cx="9144000" cy="2387600"/>
          </a:xfrm>
        </p:spPr>
        <p:txBody>
          <a:bodyPr>
            <a:normAutofit/>
          </a:bodyPr>
          <a:lstStyle/>
          <a:p>
            <a:r>
              <a:rPr lang="ko-KR" altLang="en-US" sz="4000" dirty="0" smtClean="0"/>
              <a:t>대학정보시스템 </a:t>
            </a:r>
            <a:r>
              <a:rPr lang="ko-KR" altLang="en-US" sz="4000" dirty="0" err="1" smtClean="0"/>
              <a:t>군휴학</a:t>
            </a:r>
            <a:r>
              <a:rPr lang="ko-KR" altLang="en-US" sz="4000" dirty="0" smtClean="0"/>
              <a:t> 신청 방법</a:t>
            </a:r>
            <a:endParaRPr lang="ko-KR" altLang="en-US" sz="4000" dirty="0"/>
          </a:p>
        </p:txBody>
      </p:sp>
    </p:spTree>
    <p:extLst>
      <p:ext uri="{BB962C8B-B14F-4D97-AF65-F5344CB8AC3E}">
        <p14:creationId xmlns:p14="http://schemas.microsoft.com/office/powerpoint/2010/main" val="928471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625" y="434568"/>
            <a:ext cx="9000683" cy="5978922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367888" y="1792586"/>
            <a:ext cx="932503" cy="1539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" name="꺾인 연결선 3"/>
          <p:cNvCxnSpPr>
            <a:stCxn id="3" idx="1"/>
            <a:endCxn id="5" idx="3"/>
          </p:cNvCxnSpPr>
          <p:nvPr/>
        </p:nvCxnSpPr>
        <p:spPr>
          <a:xfrm rot="10800000" flipV="1">
            <a:off x="2906162" y="1869539"/>
            <a:ext cx="461727" cy="1117727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42874" y="2725657"/>
            <a:ext cx="2763287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대학정보시스템 </a:t>
            </a:r>
            <a:r>
              <a:rPr lang="ko-KR" altLang="en-US" sz="1400" dirty="0" smtClean="0">
                <a:effectLst/>
              </a:rPr>
              <a:t>→ 학사관리→ 학적 → </a:t>
            </a:r>
            <a:r>
              <a:rPr lang="ko-KR" altLang="en-US" sz="1400" dirty="0" err="1" smtClean="0">
                <a:effectLst/>
              </a:rPr>
              <a:t>학적변동</a:t>
            </a:r>
            <a:r>
              <a:rPr lang="ko-KR" altLang="en-US" sz="1400" dirty="0" smtClean="0">
                <a:effectLst/>
              </a:rPr>
              <a:t> →</a:t>
            </a:r>
            <a:r>
              <a:rPr lang="ko-KR" altLang="en-US" sz="1400" dirty="0" err="1" smtClean="0">
                <a:solidFill>
                  <a:srgbClr val="FF0000"/>
                </a:solidFill>
                <a:effectLst/>
              </a:rPr>
              <a:t>휴학신청</a:t>
            </a:r>
            <a:r>
              <a:rPr lang="en-US" altLang="ko-KR" sz="1400" dirty="0" smtClean="0">
                <a:solidFill>
                  <a:srgbClr val="FF0000"/>
                </a:solidFill>
                <a:effectLst/>
              </a:rPr>
              <a:t>(</a:t>
            </a:r>
            <a:r>
              <a:rPr lang="ko-KR" altLang="en-US" sz="1400" dirty="0" smtClean="0">
                <a:solidFill>
                  <a:srgbClr val="FF0000"/>
                </a:solidFill>
                <a:effectLst/>
              </a:rPr>
              <a:t>정</a:t>
            </a:r>
            <a:r>
              <a:rPr lang="en-US" altLang="ko-KR" sz="1400" dirty="0" smtClean="0">
                <a:solidFill>
                  <a:srgbClr val="FF0000"/>
                </a:solidFill>
                <a:effectLst/>
              </a:rPr>
              <a:t>)</a:t>
            </a:r>
            <a:r>
              <a:rPr lang="ko-KR" altLang="en-US" sz="1400" dirty="0" smtClean="0">
                <a:effectLst/>
              </a:rPr>
              <a:t> </a:t>
            </a:r>
            <a:endParaRPr lang="ko-KR" altLang="en-US" sz="1400" dirty="0"/>
          </a:p>
        </p:txBody>
      </p:sp>
      <p:sp>
        <p:nvSpPr>
          <p:cNvPr id="10" name="직사각형 9"/>
          <p:cNvSpPr/>
          <p:nvPr/>
        </p:nvSpPr>
        <p:spPr>
          <a:xfrm>
            <a:off x="5551405" y="1547113"/>
            <a:ext cx="758388" cy="164679"/>
          </a:xfrm>
          <a:prstGeom prst="rect">
            <a:avLst/>
          </a:prstGeom>
          <a:solidFill>
            <a:srgbClr val="FBFBFB"/>
          </a:solidFill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878224" y="1547113"/>
            <a:ext cx="397973" cy="164679"/>
          </a:xfrm>
          <a:prstGeom prst="rect">
            <a:avLst/>
          </a:prstGeom>
          <a:solidFill>
            <a:srgbClr val="FBFBFB"/>
          </a:solidFill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844628" y="1547113"/>
            <a:ext cx="1026352" cy="164679"/>
          </a:xfrm>
          <a:prstGeom prst="rect">
            <a:avLst/>
          </a:prstGeom>
          <a:solidFill>
            <a:srgbClr val="FBFBFB"/>
          </a:solidFill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9687151" y="1541235"/>
            <a:ext cx="2239052" cy="164679"/>
          </a:xfrm>
          <a:prstGeom prst="rect">
            <a:avLst/>
          </a:prstGeom>
          <a:solidFill>
            <a:srgbClr val="FBFBFB"/>
          </a:solidFill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376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9" t="25215" r="4429" b="15115"/>
          <a:stretch/>
        </p:blipFill>
        <p:spPr>
          <a:xfrm>
            <a:off x="2046082" y="778597"/>
            <a:ext cx="8135822" cy="4517679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100407" y="1964038"/>
            <a:ext cx="674672" cy="22690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77319" y="1798150"/>
            <a:ext cx="146053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1. </a:t>
            </a:r>
            <a:r>
              <a:rPr lang="ko-KR" altLang="en-US" sz="1400" dirty="0" err="1" smtClean="0"/>
              <a:t>군휴학에</a:t>
            </a:r>
            <a:r>
              <a:rPr lang="ko-KR" altLang="en-US" sz="1400" dirty="0" smtClean="0"/>
              <a:t> </a:t>
            </a:r>
            <a:endParaRPr lang="en-US" altLang="ko-KR" sz="1400" dirty="0" smtClean="0"/>
          </a:p>
          <a:p>
            <a:r>
              <a:rPr lang="ko-KR" altLang="en-US" sz="1600" dirty="0" smtClean="0">
                <a:solidFill>
                  <a:srgbClr val="FF0000"/>
                </a:solidFill>
              </a:rPr>
              <a:t>체크</a:t>
            </a:r>
            <a:r>
              <a:rPr lang="ko-KR" altLang="en-US" sz="1600" dirty="0" smtClean="0"/>
              <a:t>해주세요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cxnSp>
        <p:nvCxnSpPr>
          <p:cNvPr id="5" name="직선 화살표 연결선 4"/>
          <p:cNvCxnSpPr>
            <a:stCxn id="3" idx="1"/>
            <a:endCxn id="4" idx="3"/>
          </p:cNvCxnSpPr>
          <p:nvPr/>
        </p:nvCxnSpPr>
        <p:spPr>
          <a:xfrm flipH="1" flipV="1">
            <a:off x="1837853" y="2075149"/>
            <a:ext cx="262554" cy="234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/>
        </p:nvSpPr>
        <p:spPr>
          <a:xfrm>
            <a:off x="5439719" y="4590016"/>
            <a:ext cx="1228725" cy="5905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030019" y="5428216"/>
            <a:ext cx="40576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</a:rPr>
              <a:t>2. </a:t>
            </a:r>
            <a:r>
              <a:rPr lang="ko-KR" altLang="en-US" sz="1400" dirty="0" smtClean="0">
                <a:solidFill>
                  <a:srgbClr val="FF0000"/>
                </a:solidFill>
              </a:rPr>
              <a:t>주의사항을 꼭 확인해주시고 체크해주세요</a:t>
            </a:r>
            <a:r>
              <a:rPr lang="en-US" altLang="ko-KR" sz="14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en-US" altLang="ko-KR" sz="1400" dirty="0" smtClean="0"/>
              <a:t>3. </a:t>
            </a:r>
            <a:r>
              <a:rPr lang="ko-KR" altLang="en-US" sz="1400" dirty="0" smtClean="0"/>
              <a:t>위의 사항을 전부 하셨다면 다음단계로 넘어가주세요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cxnSp>
        <p:nvCxnSpPr>
          <p:cNvPr id="11" name="직선 화살표 연결선 10"/>
          <p:cNvCxnSpPr>
            <a:stCxn id="9" idx="2"/>
            <a:endCxn id="10" idx="0"/>
          </p:cNvCxnSpPr>
          <p:nvPr/>
        </p:nvCxnSpPr>
        <p:spPr>
          <a:xfrm>
            <a:off x="6054082" y="5180566"/>
            <a:ext cx="4762" cy="2476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3054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86" t="25215" r="4709" b="6931"/>
          <a:stretch/>
        </p:blipFill>
        <p:spPr>
          <a:xfrm>
            <a:off x="3488543" y="860076"/>
            <a:ext cx="8117998" cy="515142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064" y="2957483"/>
            <a:ext cx="1696860" cy="1614488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3555746" y="4162477"/>
            <a:ext cx="2446702" cy="2476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6002448" y="4162477"/>
            <a:ext cx="2365218" cy="2476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284533" y="4132413"/>
            <a:ext cx="228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</a:rPr>
              <a:t>1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13395" y="4101636"/>
            <a:ext cx="228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rgbClr val="FF0000"/>
                </a:solidFill>
              </a:rPr>
              <a:t>2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7978" y="2334697"/>
            <a:ext cx="24479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rgbClr val="FF0000"/>
                </a:solidFill>
              </a:rPr>
              <a:t>2</a:t>
            </a:r>
            <a:r>
              <a:rPr lang="en-US" altLang="ko-KR" sz="1600" dirty="0" smtClean="0">
                <a:solidFill>
                  <a:srgbClr val="FF0000"/>
                </a:solidFill>
              </a:rPr>
              <a:t>.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입영일자를</a:t>
            </a:r>
            <a:r>
              <a:rPr lang="ko-KR" altLang="en-US" sz="1400" dirty="0" smtClean="0">
                <a:solidFill>
                  <a:srgbClr val="FF0000"/>
                </a:solidFill>
              </a:rPr>
              <a:t> 선택해주세요</a:t>
            </a:r>
            <a:r>
              <a:rPr lang="en-US" altLang="ko-KR" sz="1400" dirty="0" smtClean="0">
                <a:solidFill>
                  <a:srgbClr val="FF0000"/>
                </a:solidFill>
              </a:rPr>
              <a:t>.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7977" y="952099"/>
            <a:ext cx="25297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1400" dirty="0" smtClean="0">
                <a:solidFill>
                  <a:srgbClr val="FF0000"/>
                </a:solidFill>
              </a:rPr>
              <a:t>군별 종류 중 해당되는 것을 선택해주세요</a:t>
            </a:r>
            <a:r>
              <a:rPr lang="en-US" altLang="ko-KR" sz="14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en-US" altLang="ko-KR" sz="1400" dirty="0" smtClean="0">
                <a:solidFill>
                  <a:srgbClr val="FF0000"/>
                </a:solidFill>
              </a:rPr>
              <a:t>(</a:t>
            </a:r>
            <a:r>
              <a:rPr lang="ko-KR" altLang="en-US" sz="1400" dirty="0" smtClean="0">
                <a:solidFill>
                  <a:srgbClr val="FF0000"/>
                </a:solidFill>
              </a:rPr>
              <a:t>일반 사병입영자는 부사관에 체크 금지</a:t>
            </a:r>
            <a:r>
              <a:rPr lang="en-US" altLang="ko-KR" sz="1400" dirty="0" smtClean="0">
                <a:solidFill>
                  <a:srgbClr val="FF0000"/>
                </a:solidFill>
              </a:rPr>
              <a:t>)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7978" y="2876907"/>
            <a:ext cx="407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예</a:t>
            </a:r>
            <a:r>
              <a:rPr lang="en-US" altLang="ko-KR" sz="1400" dirty="0" smtClean="0">
                <a:solidFill>
                  <a:srgbClr val="FF0000"/>
                </a:solidFill>
              </a:rPr>
              <a:t>)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725909" y="4162477"/>
            <a:ext cx="1276539" cy="18490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532483" y="4952218"/>
            <a:ext cx="769545" cy="2897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7775796" y="4674504"/>
            <a:ext cx="228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solidFill>
                  <a:srgbClr val="FF0000"/>
                </a:solidFill>
              </a:rPr>
              <a:t>3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7977" y="4856203"/>
            <a:ext cx="23045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rgbClr val="FF0000"/>
                </a:solidFill>
              </a:rPr>
              <a:t>3</a:t>
            </a:r>
            <a:r>
              <a:rPr lang="en-US" altLang="ko-KR" sz="1600" dirty="0" smtClean="0">
                <a:solidFill>
                  <a:srgbClr val="FF0000"/>
                </a:solidFill>
              </a:rPr>
              <a:t>. </a:t>
            </a:r>
            <a:r>
              <a:rPr lang="ko-KR" altLang="en-US" sz="1400" dirty="0" smtClean="0">
                <a:solidFill>
                  <a:srgbClr val="FF0000"/>
                </a:solidFill>
              </a:rPr>
              <a:t>위 사항 모두 체크 후 다음 단계를 체크해주세요</a:t>
            </a:r>
            <a:r>
              <a:rPr lang="en-US" altLang="ko-KR" sz="1400" dirty="0" smtClean="0">
                <a:solidFill>
                  <a:srgbClr val="FF0000"/>
                </a:solidFill>
              </a:rPr>
              <a:t>.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048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3" t="25139" r="5006" b="15139"/>
          <a:stretch/>
        </p:blipFill>
        <p:spPr>
          <a:xfrm>
            <a:off x="603108" y="638349"/>
            <a:ext cx="8611528" cy="4771851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962699" y="4992486"/>
            <a:ext cx="714894" cy="2909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591098" y="897774"/>
            <a:ext cx="5505277" cy="2327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꺾인 연결선 4"/>
          <p:cNvCxnSpPr>
            <a:stCxn id="4" idx="3"/>
            <a:endCxn id="6" idx="1"/>
          </p:cNvCxnSpPr>
          <p:nvPr/>
        </p:nvCxnSpPr>
        <p:spPr>
          <a:xfrm>
            <a:off x="9096375" y="1014153"/>
            <a:ext cx="285923" cy="444490"/>
          </a:xfrm>
          <a:prstGeom prst="bentConnector3">
            <a:avLst>
              <a:gd name="adj1" fmla="val 50000"/>
            </a:avLst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382298" y="1197033"/>
            <a:ext cx="2809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1.</a:t>
            </a:r>
            <a:r>
              <a:rPr lang="ko-KR" altLang="en-US" sz="1400" dirty="0" smtClean="0">
                <a:solidFill>
                  <a:srgbClr val="FF0000"/>
                </a:solidFill>
              </a:rPr>
              <a:t>입영통지서</a:t>
            </a:r>
            <a:r>
              <a:rPr lang="ko-KR" altLang="en-US" sz="1400" dirty="0" smtClean="0"/>
              <a:t> 또는 </a:t>
            </a:r>
            <a:r>
              <a:rPr lang="ko-KR" altLang="en-US" sz="1400" dirty="0" smtClean="0">
                <a:solidFill>
                  <a:srgbClr val="FF0000"/>
                </a:solidFill>
              </a:rPr>
              <a:t>복무확인서</a:t>
            </a:r>
            <a:r>
              <a:rPr lang="ko-KR" altLang="en-US" sz="1400" dirty="0" smtClean="0"/>
              <a:t>를 첨부파일로 넣어주세요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3254433" y="5722619"/>
            <a:ext cx="41314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2.</a:t>
            </a:r>
            <a:r>
              <a:rPr lang="ko-KR" altLang="en-US" sz="1400" dirty="0" smtClean="0"/>
              <a:t>첨부파일을 넣으셨다면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휴학신청</a:t>
            </a:r>
            <a:r>
              <a:rPr lang="ko-KR" altLang="en-US" sz="1400" dirty="0" err="1" smtClean="0"/>
              <a:t>을</a:t>
            </a:r>
            <a:r>
              <a:rPr lang="ko-KR" altLang="en-US" sz="1400" dirty="0" smtClean="0"/>
              <a:t> 눌러주세요</a:t>
            </a:r>
            <a:r>
              <a:rPr lang="en-US" altLang="ko-KR" sz="1400" dirty="0" smtClean="0"/>
              <a:t>.</a:t>
            </a:r>
            <a:r>
              <a:rPr lang="ko-KR" altLang="en-US" sz="1400" dirty="0" smtClean="0"/>
              <a:t> </a:t>
            </a:r>
            <a:endParaRPr lang="ko-KR" altLang="en-US" sz="1400" dirty="0"/>
          </a:p>
        </p:txBody>
      </p:sp>
      <p:cxnSp>
        <p:nvCxnSpPr>
          <p:cNvPr id="8" name="직선 화살표 연결선 7"/>
          <p:cNvCxnSpPr>
            <a:stCxn id="3" idx="2"/>
          </p:cNvCxnSpPr>
          <p:nvPr/>
        </p:nvCxnSpPr>
        <p:spPr>
          <a:xfrm>
            <a:off x="5320146" y="5283431"/>
            <a:ext cx="0" cy="38238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8109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30" y="407407"/>
            <a:ext cx="8770568" cy="5812324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6708284" y="1676837"/>
            <a:ext cx="204365" cy="117902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8054994" y="1676837"/>
            <a:ext cx="455890" cy="94322"/>
          </a:xfrm>
          <a:prstGeom prst="rect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163347" y="1844520"/>
            <a:ext cx="382528" cy="12314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684704" y="1514393"/>
            <a:ext cx="1286448" cy="115283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916165" y="1509153"/>
            <a:ext cx="290826" cy="123143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814879" y="1514393"/>
            <a:ext cx="466370" cy="115283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119668" y="1509153"/>
            <a:ext cx="62881" cy="120523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3813776" y="1823467"/>
            <a:ext cx="2057400" cy="1690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3545875" y="1736814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rgbClr val="FF0000"/>
                </a:solidFill>
              </a:rPr>
              <a:t>1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604477" y="2457450"/>
            <a:ext cx="2716110" cy="16521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5530552" y="2118896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FF0000"/>
                </a:solidFill>
              </a:rPr>
              <a:t>2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291359" y="3238606"/>
            <a:ext cx="25819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rgbClr val="FF0000"/>
                </a:solidFill>
              </a:rPr>
              <a:t>2</a:t>
            </a:r>
            <a:r>
              <a:rPr lang="en-US" altLang="ko-KR" sz="1600" dirty="0" smtClean="0">
                <a:solidFill>
                  <a:srgbClr val="FF0000"/>
                </a:solidFill>
              </a:rPr>
              <a:t>. </a:t>
            </a:r>
            <a:r>
              <a:rPr lang="ko-KR" altLang="en-US" sz="1400" dirty="0" smtClean="0">
                <a:solidFill>
                  <a:srgbClr val="FF0000"/>
                </a:solidFill>
              </a:rPr>
              <a:t>메세지박스의 확인을 눌러주시면 휴학 신청이 됩니다</a:t>
            </a:r>
            <a:r>
              <a:rPr lang="en-US" altLang="ko-KR" sz="1400" dirty="0" smtClean="0">
                <a:solidFill>
                  <a:srgbClr val="FF0000"/>
                </a:solidFill>
              </a:rPr>
              <a:t>.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291359" y="2181933"/>
            <a:ext cx="2668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</a:rPr>
              <a:t>1. </a:t>
            </a:r>
            <a:r>
              <a:rPr lang="ko-KR" altLang="en-US" sz="1400" dirty="0" smtClean="0">
                <a:solidFill>
                  <a:srgbClr val="FF0000"/>
                </a:solidFill>
              </a:rPr>
              <a:t>복학예정년도</a:t>
            </a:r>
            <a:r>
              <a:rPr lang="en-US" altLang="ko-KR" sz="1400" dirty="0" smtClean="0">
                <a:solidFill>
                  <a:srgbClr val="FF0000"/>
                </a:solidFill>
              </a:rPr>
              <a:t>/</a:t>
            </a:r>
            <a:r>
              <a:rPr lang="ko-KR" altLang="en-US" sz="1400" dirty="0" smtClean="0">
                <a:solidFill>
                  <a:srgbClr val="FF0000"/>
                </a:solidFill>
              </a:rPr>
              <a:t>학기가 정확히 기재되어 있는지 확인해주세요</a:t>
            </a:r>
            <a:r>
              <a:rPr lang="en-US" altLang="ko-KR" sz="1400" dirty="0" smtClean="0">
                <a:solidFill>
                  <a:srgbClr val="FF0000"/>
                </a:solidFill>
              </a:rPr>
              <a:t>.</a:t>
            </a:r>
            <a:r>
              <a:rPr lang="ko-KR" altLang="en-US" sz="1400" dirty="0" smtClean="0">
                <a:solidFill>
                  <a:srgbClr val="FF0000"/>
                </a:solidFill>
              </a:rPr>
              <a:t>  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693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108</Words>
  <Application>Microsoft Office PowerPoint</Application>
  <PresentationFormat>사용자 지정</PresentationFormat>
  <Paragraphs>20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대학정보시스템 군휴학 신청 방법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대학정보시스템 군휴학 신청 방법</dc:title>
  <dc:creator>user</dc:creator>
  <cp:lastModifiedBy>SeungM</cp:lastModifiedBy>
  <cp:revision>7</cp:revision>
  <dcterms:created xsi:type="dcterms:W3CDTF">2018-07-27T02:44:36Z</dcterms:created>
  <dcterms:modified xsi:type="dcterms:W3CDTF">2018-08-07T06:45:30Z</dcterms:modified>
</cp:coreProperties>
</file>