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9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E"/>
    <a:srgbClr val="D0D0D0"/>
    <a:srgbClr val="FDFAD9"/>
    <a:srgbClr val="D8D8D8"/>
    <a:srgbClr val="FBFBFB"/>
    <a:srgbClr val="E6E6E6"/>
    <a:srgbClr val="F8F8F8"/>
    <a:srgbClr val="DFDFDF"/>
    <a:srgbClr val="FFFFFF"/>
    <a:srgbClr val="E1E1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51" autoAdjust="0"/>
    <p:restoredTop sz="94660"/>
  </p:normalViewPr>
  <p:slideViewPr>
    <p:cSldViewPr snapToGrid="0">
      <p:cViewPr>
        <p:scale>
          <a:sx n="100" d="100"/>
          <a:sy n="100" d="100"/>
        </p:scale>
        <p:origin x="348" y="-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47510-69E7-4694-83BB-9D9E40A2B0E5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0D0AC-6019-4C4F-8503-C42BF41BAA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4184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47510-69E7-4694-83BB-9D9E40A2B0E5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0D0AC-6019-4C4F-8503-C42BF41BAA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7409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47510-69E7-4694-83BB-9D9E40A2B0E5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0D0AC-6019-4C4F-8503-C42BF41BAA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0826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47510-69E7-4694-83BB-9D9E40A2B0E5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0D0AC-6019-4C4F-8503-C42BF41BAA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9504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47510-69E7-4694-83BB-9D9E40A2B0E5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0D0AC-6019-4C4F-8503-C42BF41BAA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8829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47510-69E7-4694-83BB-9D9E40A2B0E5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0D0AC-6019-4C4F-8503-C42BF41BAA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9311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47510-69E7-4694-83BB-9D9E40A2B0E5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0D0AC-6019-4C4F-8503-C42BF41BAA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709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47510-69E7-4694-83BB-9D9E40A2B0E5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0D0AC-6019-4C4F-8503-C42BF41BAA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8201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47510-69E7-4694-83BB-9D9E40A2B0E5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0D0AC-6019-4C4F-8503-C42BF41BAA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8939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47510-69E7-4694-83BB-9D9E40A2B0E5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0D0AC-6019-4C4F-8503-C42BF41BAA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240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47510-69E7-4694-83BB-9D9E40A2B0E5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0D0AC-6019-4C4F-8503-C42BF41BAA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1799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47510-69E7-4694-83BB-9D9E40A2B0E5}" type="datetimeFigureOut">
              <a:rPr lang="ko-KR" altLang="en-US" smtClean="0"/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00D0AC-6019-4C4F-8503-C42BF41BAA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0721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3133725"/>
            <a:ext cx="9144000" cy="833438"/>
          </a:xfrm>
        </p:spPr>
        <p:txBody>
          <a:bodyPr>
            <a:normAutofit/>
          </a:bodyPr>
          <a:lstStyle/>
          <a:p>
            <a:r>
              <a:rPr lang="ko-KR" altLang="en-US" sz="4400" dirty="0" smtClean="0"/>
              <a:t>대학정보시스템 휴학연장신청방법</a:t>
            </a:r>
            <a:endParaRPr lang="ko-KR" altLang="en-US" sz="4400" dirty="0"/>
          </a:p>
        </p:txBody>
      </p:sp>
    </p:spTree>
    <p:extLst>
      <p:ext uri="{BB962C8B-B14F-4D97-AF65-F5344CB8AC3E}">
        <p14:creationId xmlns:p14="http://schemas.microsoft.com/office/powerpoint/2010/main" val="3284562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790950" y="2819399"/>
            <a:ext cx="4743450" cy="690563"/>
          </a:xfrm>
        </p:spPr>
        <p:txBody>
          <a:bodyPr>
            <a:normAutofit/>
          </a:bodyPr>
          <a:lstStyle/>
          <a:p>
            <a:r>
              <a:rPr lang="ko-KR" altLang="en-US" sz="3600" dirty="0" err="1" smtClean="0"/>
              <a:t>군휴학하는</a:t>
            </a:r>
            <a:r>
              <a:rPr lang="ko-KR" altLang="en-US" sz="3600" dirty="0" smtClean="0"/>
              <a:t> 방법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123026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379" y="0"/>
            <a:ext cx="967962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직사각형 2"/>
          <p:cNvSpPr/>
          <p:nvPr/>
        </p:nvSpPr>
        <p:spPr>
          <a:xfrm>
            <a:off x="2879001" y="1629624"/>
            <a:ext cx="1358020" cy="1629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8962931" y="90535"/>
            <a:ext cx="1946495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7657723" y="1519989"/>
            <a:ext cx="1093246" cy="184485"/>
          </a:xfrm>
          <a:prstGeom prst="rect">
            <a:avLst/>
          </a:prstGeom>
          <a:solidFill>
            <a:srgbClr val="FAFCF9"/>
          </a:solidFill>
          <a:ln>
            <a:solidFill>
              <a:srgbClr val="E1E1E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5195260" y="1519988"/>
            <a:ext cx="816519" cy="184485"/>
          </a:xfrm>
          <a:prstGeom prst="rect">
            <a:avLst/>
          </a:prstGeom>
          <a:solidFill>
            <a:srgbClr val="FAFCF9"/>
          </a:solidFill>
          <a:ln>
            <a:solidFill>
              <a:srgbClr val="E1E1E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614987" y="1519987"/>
            <a:ext cx="439529" cy="184485"/>
          </a:xfrm>
          <a:prstGeom prst="rect">
            <a:avLst/>
          </a:prstGeom>
          <a:solidFill>
            <a:srgbClr val="FAFCF9"/>
          </a:solidFill>
          <a:ln>
            <a:solidFill>
              <a:srgbClr val="E1E1E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9626892" y="1519986"/>
            <a:ext cx="2412708" cy="184485"/>
          </a:xfrm>
          <a:prstGeom prst="rect">
            <a:avLst/>
          </a:prstGeom>
          <a:solidFill>
            <a:srgbClr val="FAFCF9"/>
          </a:solidFill>
          <a:ln>
            <a:solidFill>
              <a:srgbClr val="E1E1E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359442" y="5899484"/>
            <a:ext cx="7547811" cy="445169"/>
          </a:xfrm>
          <a:prstGeom prst="rect">
            <a:avLst/>
          </a:prstGeom>
          <a:solidFill>
            <a:srgbClr val="FFFFFF"/>
          </a:solidFill>
          <a:ln>
            <a:solidFill>
              <a:srgbClr val="DFDF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꺾인 연결선 16"/>
          <p:cNvCxnSpPr>
            <a:stCxn id="3" idx="1"/>
            <a:endCxn id="18" idx="3"/>
          </p:cNvCxnSpPr>
          <p:nvPr/>
        </p:nvCxnSpPr>
        <p:spPr>
          <a:xfrm rot="10800000" flipV="1">
            <a:off x="2600325" y="1711106"/>
            <a:ext cx="278676" cy="1229976"/>
          </a:xfrm>
          <a:prstGeom prst="bentConnector3">
            <a:avLst>
              <a:gd name="adj1" fmla="val 26074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42875" y="2571750"/>
            <a:ext cx="2457450" cy="7386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대학정보시스템 </a:t>
            </a:r>
            <a:r>
              <a:rPr lang="ko-KR" altLang="en-US" sz="1400" dirty="0" smtClean="0">
                <a:effectLst/>
              </a:rPr>
              <a:t>→ 학사관리→ 학적 → </a:t>
            </a:r>
            <a:r>
              <a:rPr lang="ko-KR" altLang="en-US" sz="1400" dirty="0" err="1" smtClean="0">
                <a:effectLst/>
              </a:rPr>
              <a:t>학적변동</a:t>
            </a:r>
            <a:r>
              <a:rPr lang="ko-KR" altLang="en-US" sz="1400" dirty="0" smtClean="0">
                <a:effectLst/>
              </a:rPr>
              <a:t> →</a:t>
            </a:r>
            <a:endParaRPr lang="en-US" altLang="ko-KR" sz="1400" dirty="0" smtClean="0">
              <a:effectLst/>
            </a:endParaRPr>
          </a:p>
          <a:p>
            <a:r>
              <a:rPr lang="ko-KR" altLang="en-US" sz="1400" dirty="0" err="1" smtClean="0">
                <a:solidFill>
                  <a:srgbClr val="FF0000"/>
                </a:solidFill>
                <a:effectLst/>
              </a:rPr>
              <a:t>휴학변경</a:t>
            </a:r>
            <a:r>
              <a:rPr lang="ko-KR" altLang="en-US" sz="1400" dirty="0" smtClean="0">
                <a:solidFill>
                  <a:srgbClr val="FF0000"/>
                </a:solidFill>
                <a:effectLst/>
              </a:rPr>
              <a:t> 및 </a:t>
            </a:r>
            <a:r>
              <a:rPr lang="ko-KR" altLang="en-US" sz="1400" dirty="0" err="1" smtClean="0">
                <a:solidFill>
                  <a:srgbClr val="FF0000"/>
                </a:solidFill>
                <a:effectLst/>
              </a:rPr>
              <a:t>연장신청</a:t>
            </a:r>
            <a:r>
              <a:rPr lang="en-US" altLang="ko-KR" sz="1400" dirty="0" smtClean="0">
                <a:solidFill>
                  <a:srgbClr val="FF0000"/>
                </a:solidFill>
                <a:effectLst/>
              </a:rPr>
              <a:t>(</a:t>
            </a:r>
            <a:r>
              <a:rPr lang="ko-KR" altLang="en-US" sz="1400" dirty="0" smtClean="0">
                <a:solidFill>
                  <a:srgbClr val="FF0000"/>
                </a:solidFill>
                <a:effectLst/>
              </a:rPr>
              <a:t>정</a:t>
            </a:r>
            <a:r>
              <a:rPr lang="en-US" altLang="ko-KR" sz="1400" dirty="0" smtClean="0">
                <a:solidFill>
                  <a:srgbClr val="FF0000"/>
                </a:solidFill>
                <a:effectLst/>
              </a:rPr>
              <a:t>)</a:t>
            </a:r>
            <a:r>
              <a:rPr lang="ko-KR" altLang="en-US" sz="1400" dirty="0" smtClean="0">
                <a:effectLst/>
              </a:rPr>
              <a:t> </a:t>
            </a:r>
            <a:endParaRPr lang="ko-KR" altLang="en-US" sz="1400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964" y="2534740"/>
            <a:ext cx="5775305" cy="257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91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662" y="728662"/>
            <a:ext cx="8582025" cy="4752975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1971675" y="2000250"/>
            <a:ext cx="866775" cy="2095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23825" y="1843415"/>
            <a:ext cx="16287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1. </a:t>
            </a:r>
            <a:r>
              <a:rPr lang="ko-KR" altLang="en-US" sz="1400" dirty="0" smtClean="0"/>
              <a:t>군휴학변경에 </a:t>
            </a:r>
            <a:endParaRPr lang="en-US" altLang="ko-KR" sz="1400" dirty="0" smtClean="0"/>
          </a:p>
          <a:p>
            <a:r>
              <a:rPr lang="ko-KR" altLang="en-US" sz="1600" dirty="0" smtClean="0">
                <a:solidFill>
                  <a:srgbClr val="FF0000"/>
                </a:solidFill>
              </a:rPr>
              <a:t>체크</a:t>
            </a:r>
            <a:r>
              <a:rPr lang="ko-KR" altLang="en-US" sz="1600" dirty="0" smtClean="0"/>
              <a:t>해주세요</a:t>
            </a:r>
            <a:r>
              <a:rPr lang="en-US" altLang="ko-KR" sz="1400" dirty="0" smtClean="0"/>
              <a:t>.</a:t>
            </a:r>
            <a:endParaRPr lang="ko-KR" altLang="en-US" sz="1400" dirty="0"/>
          </a:p>
        </p:txBody>
      </p:sp>
      <p:cxnSp>
        <p:nvCxnSpPr>
          <p:cNvPr id="10" name="직선 화살표 연결선 9"/>
          <p:cNvCxnSpPr>
            <a:stCxn id="3" idx="1"/>
            <a:endCxn id="6" idx="3"/>
          </p:cNvCxnSpPr>
          <p:nvPr/>
        </p:nvCxnSpPr>
        <p:spPr>
          <a:xfrm flipH="1">
            <a:off x="1752600" y="2105025"/>
            <a:ext cx="219075" cy="1538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457825" y="4752975"/>
            <a:ext cx="1228725" cy="5905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4048125" y="5591175"/>
            <a:ext cx="40576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rgbClr val="FF0000"/>
                </a:solidFill>
              </a:rPr>
              <a:t>2. </a:t>
            </a:r>
            <a:r>
              <a:rPr lang="ko-KR" altLang="en-US" sz="1400" dirty="0" smtClean="0">
                <a:solidFill>
                  <a:srgbClr val="FF0000"/>
                </a:solidFill>
              </a:rPr>
              <a:t>주의사항을 꼭 확인해주시고 체크해주세요</a:t>
            </a:r>
            <a:r>
              <a:rPr lang="en-US" altLang="ko-KR" sz="14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en-US" altLang="ko-KR" sz="1400" dirty="0" smtClean="0"/>
              <a:t>3. </a:t>
            </a:r>
            <a:r>
              <a:rPr lang="ko-KR" altLang="en-US" sz="1400" dirty="0" smtClean="0"/>
              <a:t>위의 사항을 전부 하셨다면 다음단계로 넘어가주세요</a:t>
            </a:r>
            <a:r>
              <a:rPr lang="en-US" altLang="ko-KR" sz="1400" dirty="0" smtClean="0"/>
              <a:t>.</a:t>
            </a:r>
            <a:endParaRPr lang="ko-KR" altLang="en-US" sz="1400" dirty="0"/>
          </a:p>
        </p:txBody>
      </p:sp>
      <p:cxnSp>
        <p:nvCxnSpPr>
          <p:cNvPr id="14" name="직선 화살표 연결선 13"/>
          <p:cNvCxnSpPr>
            <a:stCxn id="11" idx="2"/>
            <a:endCxn id="12" idx="0"/>
          </p:cNvCxnSpPr>
          <p:nvPr/>
        </p:nvCxnSpPr>
        <p:spPr>
          <a:xfrm>
            <a:off x="6072188" y="5343525"/>
            <a:ext cx="4762" cy="24765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742" y="1479621"/>
            <a:ext cx="7162800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280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937" y="966043"/>
            <a:ext cx="8582025" cy="474345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77" y="1976437"/>
            <a:ext cx="1362075" cy="149542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77" y="4378880"/>
            <a:ext cx="1696860" cy="1614488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3429000" y="4452193"/>
            <a:ext cx="2552700" cy="2476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981700" y="4452193"/>
            <a:ext cx="2476500" cy="2476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157787" y="4422129"/>
            <a:ext cx="228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rgbClr val="FF0000"/>
                </a:solidFill>
              </a:rPr>
              <a:t>1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86649" y="4391352"/>
            <a:ext cx="228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rgbClr val="FF0000"/>
                </a:solidFill>
              </a:rPr>
              <a:t>2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8391" y="3756094"/>
            <a:ext cx="24479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rgbClr val="FF0000"/>
                </a:solidFill>
              </a:rPr>
              <a:t>2</a:t>
            </a:r>
            <a:r>
              <a:rPr lang="en-US" altLang="ko-KR" sz="1600" dirty="0" smtClean="0">
                <a:solidFill>
                  <a:srgbClr val="FF0000"/>
                </a:solidFill>
              </a:rPr>
              <a:t>.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입영일자를</a:t>
            </a:r>
            <a:r>
              <a:rPr lang="ko-KR" altLang="en-US" sz="1400" dirty="0" smtClean="0">
                <a:solidFill>
                  <a:srgbClr val="FF0000"/>
                </a:solidFill>
              </a:rPr>
              <a:t> 선택해주세요</a:t>
            </a:r>
            <a:r>
              <a:rPr lang="en-US" altLang="ko-KR" sz="1400" dirty="0" smtClean="0">
                <a:solidFill>
                  <a:srgbClr val="FF0000"/>
                </a:solidFill>
              </a:rPr>
              <a:t>.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8391" y="1142225"/>
            <a:ext cx="22288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rgbClr val="FF0000"/>
                </a:solidFill>
              </a:rPr>
              <a:t>1. </a:t>
            </a:r>
            <a:r>
              <a:rPr lang="ko-KR" altLang="en-US" sz="1400" dirty="0" smtClean="0">
                <a:solidFill>
                  <a:srgbClr val="FF0000"/>
                </a:solidFill>
              </a:rPr>
              <a:t>군별 종류 중 해당되는 것을 선택해주세요</a:t>
            </a:r>
            <a:r>
              <a:rPr lang="en-US" altLang="ko-KR" sz="1400" dirty="0" smtClean="0">
                <a:solidFill>
                  <a:srgbClr val="FF0000"/>
                </a:solidFill>
              </a:rPr>
              <a:t>.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8391" y="4298304"/>
            <a:ext cx="407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예</a:t>
            </a:r>
            <a:r>
              <a:rPr lang="en-US" altLang="ko-KR" sz="1400" dirty="0" smtClean="0">
                <a:solidFill>
                  <a:srgbClr val="FF0000"/>
                </a:solidFill>
              </a:rPr>
              <a:t>)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8391" y="1899879"/>
            <a:ext cx="407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예</a:t>
            </a:r>
            <a:r>
              <a:rPr lang="en-US" altLang="ko-KR" sz="1400" dirty="0" smtClean="0">
                <a:solidFill>
                  <a:srgbClr val="FF0000"/>
                </a:solidFill>
              </a:rPr>
              <a:t>)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1" b="12361"/>
          <a:stretch/>
        </p:blipFill>
        <p:spPr>
          <a:xfrm>
            <a:off x="3429000" y="1715226"/>
            <a:ext cx="5742709" cy="226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327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03" y="610639"/>
            <a:ext cx="8591550" cy="4781550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4962699" y="4954386"/>
            <a:ext cx="714894" cy="2909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591098" y="897774"/>
            <a:ext cx="5494713" cy="2327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꺾인 연결선 6"/>
          <p:cNvCxnSpPr>
            <a:stCxn id="5" idx="3"/>
            <a:endCxn id="8" idx="1"/>
          </p:cNvCxnSpPr>
          <p:nvPr/>
        </p:nvCxnSpPr>
        <p:spPr>
          <a:xfrm>
            <a:off x="9085811" y="1014153"/>
            <a:ext cx="296487" cy="444490"/>
          </a:xfrm>
          <a:prstGeom prst="bentConnector3">
            <a:avLst>
              <a:gd name="adj1" fmla="val 50000"/>
            </a:avLst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9382298" y="1197033"/>
            <a:ext cx="2809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1.</a:t>
            </a:r>
            <a:r>
              <a:rPr lang="ko-KR" altLang="en-US" sz="1400" dirty="0" smtClean="0">
                <a:solidFill>
                  <a:srgbClr val="FF0000"/>
                </a:solidFill>
              </a:rPr>
              <a:t>입영통지서</a:t>
            </a:r>
            <a:r>
              <a:rPr lang="ko-KR" altLang="en-US" sz="1400" dirty="0" smtClean="0"/>
              <a:t> 또는 </a:t>
            </a:r>
            <a:r>
              <a:rPr lang="ko-KR" altLang="en-US" sz="1400" dirty="0" smtClean="0">
                <a:solidFill>
                  <a:srgbClr val="FF0000"/>
                </a:solidFill>
              </a:rPr>
              <a:t>복무확인서</a:t>
            </a:r>
            <a:r>
              <a:rPr lang="ko-KR" altLang="en-US" sz="1400" dirty="0" smtClean="0"/>
              <a:t>를 첨부파일로 넣어주세요</a:t>
            </a:r>
            <a:r>
              <a:rPr lang="en-US" altLang="ko-KR" sz="1400" dirty="0" smtClean="0"/>
              <a:t>.</a:t>
            </a:r>
            <a:endParaRPr lang="ko-KR" alt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3254433" y="5722619"/>
            <a:ext cx="41314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2.</a:t>
            </a:r>
            <a:r>
              <a:rPr lang="ko-KR" altLang="en-US" sz="1400" dirty="0" smtClean="0"/>
              <a:t>첨부파일을 넣으셨다면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휴학신청</a:t>
            </a:r>
            <a:r>
              <a:rPr lang="ko-KR" altLang="en-US" sz="1400" dirty="0" err="1" smtClean="0"/>
              <a:t>을</a:t>
            </a:r>
            <a:r>
              <a:rPr lang="ko-KR" altLang="en-US" sz="1400" dirty="0" smtClean="0"/>
              <a:t> 눌러주세요</a:t>
            </a:r>
            <a:r>
              <a:rPr lang="en-US" altLang="ko-KR" sz="1400" dirty="0" smtClean="0"/>
              <a:t>.</a:t>
            </a:r>
            <a:r>
              <a:rPr lang="ko-KR" altLang="en-US" sz="1400" dirty="0" smtClean="0"/>
              <a:t> </a:t>
            </a:r>
            <a:endParaRPr lang="ko-KR" altLang="en-US" sz="1400" dirty="0"/>
          </a:p>
        </p:txBody>
      </p:sp>
      <p:cxnSp>
        <p:nvCxnSpPr>
          <p:cNvPr id="22" name="직선 화살표 연결선 21"/>
          <p:cNvCxnSpPr>
            <a:stCxn id="2" idx="2"/>
          </p:cNvCxnSpPr>
          <p:nvPr/>
        </p:nvCxnSpPr>
        <p:spPr>
          <a:xfrm>
            <a:off x="5320146" y="5245331"/>
            <a:ext cx="0" cy="382385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3" b="23996"/>
          <a:stretch/>
        </p:blipFill>
        <p:spPr>
          <a:xfrm>
            <a:off x="735677" y="1389350"/>
            <a:ext cx="6612774" cy="225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373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83833" y="2904653"/>
            <a:ext cx="40398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 smtClean="0"/>
              <a:t>일반휴학하는 방법</a:t>
            </a:r>
            <a:endParaRPr lang="en-US" altLang="ko-KR" sz="3600" dirty="0" smtClean="0"/>
          </a:p>
        </p:txBody>
      </p:sp>
    </p:spTree>
    <p:extLst>
      <p:ext uri="{BB962C8B-B14F-4D97-AF65-F5344CB8AC3E}">
        <p14:creationId xmlns:p14="http://schemas.microsoft.com/office/powerpoint/2010/main" val="42241656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379" y="0"/>
            <a:ext cx="967962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직사각형 2"/>
          <p:cNvSpPr/>
          <p:nvPr/>
        </p:nvSpPr>
        <p:spPr>
          <a:xfrm>
            <a:off x="2879001" y="1629624"/>
            <a:ext cx="1358020" cy="1629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8962931" y="90535"/>
            <a:ext cx="1946495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7657723" y="1519989"/>
            <a:ext cx="1093246" cy="184485"/>
          </a:xfrm>
          <a:prstGeom prst="rect">
            <a:avLst/>
          </a:prstGeom>
          <a:solidFill>
            <a:srgbClr val="FAFCF9"/>
          </a:solidFill>
          <a:ln>
            <a:solidFill>
              <a:srgbClr val="E1E1E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5195260" y="1519988"/>
            <a:ext cx="816519" cy="184485"/>
          </a:xfrm>
          <a:prstGeom prst="rect">
            <a:avLst/>
          </a:prstGeom>
          <a:solidFill>
            <a:srgbClr val="FAFCF9"/>
          </a:solidFill>
          <a:ln>
            <a:solidFill>
              <a:srgbClr val="E1E1E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614987" y="1519987"/>
            <a:ext cx="439529" cy="184485"/>
          </a:xfrm>
          <a:prstGeom prst="rect">
            <a:avLst/>
          </a:prstGeom>
          <a:solidFill>
            <a:srgbClr val="FAFCF9"/>
          </a:solidFill>
          <a:ln>
            <a:solidFill>
              <a:srgbClr val="E1E1E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9626892" y="1519986"/>
            <a:ext cx="2412708" cy="184485"/>
          </a:xfrm>
          <a:prstGeom prst="rect">
            <a:avLst/>
          </a:prstGeom>
          <a:solidFill>
            <a:srgbClr val="FAFCF9"/>
          </a:solidFill>
          <a:ln>
            <a:solidFill>
              <a:srgbClr val="E1E1E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359442" y="5899484"/>
            <a:ext cx="7547811" cy="445169"/>
          </a:xfrm>
          <a:prstGeom prst="rect">
            <a:avLst/>
          </a:prstGeom>
          <a:solidFill>
            <a:srgbClr val="FFFFFF"/>
          </a:solidFill>
          <a:ln>
            <a:solidFill>
              <a:srgbClr val="DFDF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꺾인 연결선 16"/>
          <p:cNvCxnSpPr>
            <a:stCxn id="3" idx="1"/>
            <a:endCxn id="18" idx="3"/>
          </p:cNvCxnSpPr>
          <p:nvPr/>
        </p:nvCxnSpPr>
        <p:spPr>
          <a:xfrm rot="10800000" flipV="1">
            <a:off x="2600325" y="1711106"/>
            <a:ext cx="278676" cy="1229976"/>
          </a:xfrm>
          <a:prstGeom prst="bentConnector3">
            <a:avLst>
              <a:gd name="adj1" fmla="val 26074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42875" y="2571750"/>
            <a:ext cx="2457450" cy="7386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대학정보시스템 </a:t>
            </a:r>
            <a:r>
              <a:rPr lang="ko-KR" altLang="en-US" sz="1400" dirty="0" smtClean="0">
                <a:effectLst/>
              </a:rPr>
              <a:t>→ 학사관리→ 학적 → </a:t>
            </a:r>
            <a:r>
              <a:rPr lang="ko-KR" altLang="en-US" sz="1400" dirty="0" err="1" smtClean="0">
                <a:effectLst/>
              </a:rPr>
              <a:t>학적변동</a:t>
            </a:r>
            <a:r>
              <a:rPr lang="ko-KR" altLang="en-US" sz="1400" dirty="0" smtClean="0">
                <a:effectLst/>
              </a:rPr>
              <a:t> →</a:t>
            </a:r>
            <a:endParaRPr lang="en-US" altLang="ko-KR" sz="1400" dirty="0" smtClean="0">
              <a:effectLst/>
            </a:endParaRPr>
          </a:p>
          <a:p>
            <a:r>
              <a:rPr lang="ko-KR" altLang="en-US" sz="1400" dirty="0" err="1" smtClean="0">
                <a:solidFill>
                  <a:srgbClr val="FF0000"/>
                </a:solidFill>
                <a:effectLst/>
              </a:rPr>
              <a:t>휴학변경</a:t>
            </a:r>
            <a:r>
              <a:rPr lang="ko-KR" altLang="en-US" sz="1400" dirty="0" smtClean="0">
                <a:solidFill>
                  <a:srgbClr val="FF0000"/>
                </a:solidFill>
                <a:effectLst/>
              </a:rPr>
              <a:t> 및 </a:t>
            </a:r>
            <a:r>
              <a:rPr lang="ko-KR" altLang="en-US" sz="1400" dirty="0" err="1" smtClean="0">
                <a:solidFill>
                  <a:srgbClr val="FF0000"/>
                </a:solidFill>
                <a:effectLst/>
              </a:rPr>
              <a:t>연장신청</a:t>
            </a:r>
            <a:r>
              <a:rPr lang="en-US" altLang="ko-KR" sz="1400" dirty="0" smtClean="0">
                <a:solidFill>
                  <a:srgbClr val="FF0000"/>
                </a:solidFill>
                <a:effectLst/>
              </a:rPr>
              <a:t>(</a:t>
            </a:r>
            <a:r>
              <a:rPr lang="ko-KR" altLang="en-US" sz="1400" dirty="0" smtClean="0">
                <a:solidFill>
                  <a:srgbClr val="FF0000"/>
                </a:solidFill>
                <a:effectLst/>
              </a:rPr>
              <a:t>정</a:t>
            </a:r>
            <a:r>
              <a:rPr lang="en-US" altLang="ko-KR" sz="1400" dirty="0" smtClean="0">
                <a:solidFill>
                  <a:srgbClr val="FF0000"/>
                </a:solidFill>
                <a:effectLst/>
              </a:rPr>
              <a:t>)</a:t>
            </a:r>
            <a:r>
              <a:rPr lang="ko-KR" altLang="en-US" sz="1400" dirty="0" smtClean="0">
                <a:effectLst/>
              </a:rPr>
              <a:t> </a:t>
            </a:r>
            <a:endParaRPr lang="ko-KR" altLang="en-US" sz="1400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484" y="2538499"/>
            <a:ext cx="5783890" cy="25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26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137" y="693909"/>
            <a:ext cx="8591550" cy="48006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1989782" y="1574737"/>
            <a:ext cx="934487" cy="19974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41932" y="1417902"/>
            <a:ext cx="16287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1. </a:t>
            </a:r>
            <a:r>
              <a:rPr lang="ko-KR" altLang="en-US" sz="1400" dirty="0" smtClean="0"/>
              <a:t>일반휴학연장에 </a:t>
            </a:r>
            <a:endParaRPr lang="en-US" altLang="ko-KR" sz="1400" dirty="0" smtClean="0"/>
          </a:p>
          <a:p>
            <a:r>
              <a:rPr lang="ko-KR" altLang="en-US" sz="1600" dirty="0" smtClean="0">
                <a:solidFill>
                  <a:srgbClr val="FF0000"/>
                </a:solidFill>
              </a:rPr>
              <a:t>체크</a:t>
            </a:r>
            <a:r>
              <a:rPr lang="ko-KR" altLang="en-US" sz="1600" dirty="0" smtClean="0"/>
              <a:t>해주세요</a:t>
            </a:r>
            <a:r>
              <a:rPr lang="en-US" altLang="ko-KR" sz="1400" dirty="0" smtClean="0"/>
              <a:t>.</a:t>
            </a:r>
            <a:endParaRPr lang="ko-KR" altLang="en-US" sz="1400" dirty="0"/>
          </a:p>
        </p:txBody>
      </p:sp>
      <p:cxnSp>
        <p:nvCxnSpPr>
          <p:cNvPr id="10" name="직선 화살표 연결선 9"/>
          <p:cNvCxnSpPr>
            <a:stCxn id="3" idx="1"/>
            <a:endCxn id="6" idx="3"/>
          </p:cNvCxnSpPr>
          <p:nvPr/>
        </p:nvCxnSpPr>
        <p:spPr>
          <a:xfrm flipH="1">
            <a:off x="1770707" y="1679512"/>
            <a:ext cx="219075" cy="1538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457825" y="4752975"/>
            <a:ext cx="1228725" cy="5905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4048125" y="5591175"/>
            <a:ext cx="40576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rgbClr val="FF0000"/>
                </a:solidFill>
              </a:rPr>
              <a:t>2. </a:t>
            </a:r>
            <a:r>
              <a:rPr lang="ko-KR" altLang="en-US" sz="1400" dirty="0" smtClean="0">
                <a:solidFill>
                  <a:srgbClr val="FF0000"/>
                </a:solidFill>
              </a:rPr>
              <a:t>주의사항을 꼭 확인해주시고 체크해주세요</a:t>
            </a:r>
            <a:r>
              <a:rPr lang="en-US" altLang="ko-KR" sz="14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en-US" altLang="ko-KR" sz="1400" dirty="0" smtClean="0"/>
              <a:t>3. </a:t>
            </a:r>
            <a:r>
              <a:rPr lang="ko-KR" altLang="en-US" sz="1400" dirty="0" smtClean="0"/>
              <a:t>위의 사항을 전부 하셨다면 다음단계로 넘어가주세요</a:t>
            </a:r>
            <a:r>
              <a:rPr lang="en-US" altLang="ko-KR" sz="1400" dirty="0" smtClean="0"/>
              <a:t>.</a:t>
            </a:r>
            <a:endParaRPr lang="ko-KR" altLang="en-US" sz="1400" dirty="0"/>
          </a:p>
        </p:txBody>
      </p:sp>
      <p:cxnSp>
        <p:nvCxnSpPr>
          <p:cNvPr id="14" name="직선 화살표 연결선 13"/>
          <p:cNvCxnSpPr>
            <a:stCxn id="11" idx="2"/>
            <a:endCxn id="12" idx="0"/>
          </p:cNvCxnSpPr>
          <p:nvPr/>
        </p:nvCxnSpPr>
        <p:spPr>
          <a:xfrm>
            <a:off x="6072188" y="5343525"/>
            <a:ext cx="4762" cy="24765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606" y="1475418"/>
            <a:ext cx="7154369" cy="318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1136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590550"/>
            <a:ext cx="8572500" cy="47625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657725" y="3788568"/>
            <a:ext cx="3186113" cy="2119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647700" y="4000500"/>
            <a:ext cx="8124825" cy="8286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9386888" y="1381125"/>
            <a:ext cx="24955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1. </a:t>
            </a:r>
            <a:r>
              <a:rPr lang="ko-KR" altLang="en-US" sz="1400" dirty="0" err="1" smtClean="0"/>
              <a:t>휴학사유를</a:t>
            </a:r>
            <a:r>
              <a:rPr lang="ko-KR" altLang="en-US" sz="1400" dirty="0" smtClean="0"/>
              <a:t> </a:t>
            </a:r>
            <a:r>
              <a:rPr lang="ko-KR" altLang="en-US" sz="1400" dirty="0" smtClean="0">
                <a:solidFill>
                  <a:srgbClr val="FF0000"/>
                </a:solidFill>
              </a:rPr>
              <a:t>선택</a:t>
            </a:r>
            <a:r>
              <a:rPr lang="ko-KR" altLang="en-US" sz="1400" dirty="0" smtClean="0"/>
              <a:t>해주세요</a:t>
            </a:r>
            <a:r>
              <a:rPr lang="en-US" altLang="ko-KR" sz="1400" dirty="0" smtClean="0"/>
              <a:t>.</a:t>
            </a:r>
            <a:endParaRPr lang="ko-KR" altLang="en-US" sz="1400" dirty="0"/>
          </a:p>
        </p:txBody>
      </p:sp>
      <p:cxnSp>
        <p:nvCxnSpPr>
          <p:cNvPr id="9" name="꺾인 연결선 8"/>
          <p:cNvCxnSpPr>
            <a:stCxn id="3" idx="3"/>
            <a:endCxn id="7" idx="1"/>
          </p:cNvCxnSpPr>
          <p:nvPr/>
        </p:nvCxnSpPr>
        <p:spPr>
          <a:xfrm flipV="1">
            <a:off x="7843838" y="1535014"/>
            <a:ext cx="1543050" cy="2359520"/>
          </a:xfrm>
          <a:prstGeom prst="bentConnector3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592" y="1996484"/>
            <a:ext cx="1838325" cy="8382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386888" y="1982999"/>
            <a:ext cx="4187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예</a:t>
            </a:r>
            <a:r>
              <a:rPr lang="en-US" altLang="ko-KR" sz="1400" dirty="0" smtClean="0">
                <a:solidFill>
                  <a:srgbClr val="FF0000"/>
                </a:solidFill>
              </a:rPr>
              <a:t>)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cxnSp>
        <p:nvCxnSpPr>
          <p:cNvPr id="20" name="직선 화살표 연결선 19"/>
          <p:cNvCxnSpPr>
            <a:stCxn id="4" idx="3"/>
          </p:cNvCxnSpPr>
          <p:nvPr/>
        </p:nvCxnSpPr>
        <p:spPr>
          <a:xfrm>
            <a:off x="8772525" y="4414838"/>
            <a:ext cx="804863" cy="4762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9577388" y="4124325"/>
            <a:ext cx="2305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2.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휴학사유</a:t>
            </a:r>
            <a:r>
              <a:rPr lang="ko-KR" altLang="en-US" sz="1400" dirty="0" err="1" smtClean="0"/>
              <a:t>를</a:t>
            </a:r>
            <a:r>
              <a:rPr lang="ko-KR" altLang="en-US" sz="1400" dirty="0" smtClean="0"/>
              <a:t> 자세히 입력해주세요</a:t>
            </a:r>
            <a:r>
              <a:rPr lang="en-US" altLang="ko-KR" sz="1400" dirty="0" smtClean="0"/>
              <a:t>.</a:t>
            </a:r>
            <a:endParaRPr lang="ko-KR" altLang="en-US" sz="1400" dirty="0"/>
          </a:p>
        </p:txBody>
      </p:sp>
      <p:sp>
        <p:nvSpPr>
          <p:cNvPr id="26" name="직사각형 25"/>
          <p:cNvSpPr/>
          <p:nvPr/>
        </p:nvSpPr>
        <p:spPr>
          <a:xfrm>
            <a:off x="4867275" y="4935140"/>
            <a:ext cx="723900" cy="27503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2725174" y="5724525"/>
            <a:ext cx="50081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3.</a:t>
            </a:r>
            <a:r>
              <a:rPr lang="ko-KR" altLang="en-US" sz="1400" dirty="0" smtClean="0"/>
              <a:t>앞의 순서대로 입력을 다 하셨다면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휴학신청</a:t>
            </a:r>
            <a:r>
              <a:rPr lang="ko-KR" altLang="en-US" sz="1400" dirty="0" err="1" smtClean="0"/>
              <a:t>을</a:t>
            </a:r>
            <a:r>
              <a:rPr lang="ko-KR" altLang="en-US" sz="1400" dirty="0" smtClean="0"/>
              <a:t> 눌러주세요</a:t>
            </a:r>
            <a:r>
              <a:rPr lang="en-US" altLang="ko-KR" sz="1400" dirty="0" smtClean="0"/>
              <a:t>.</a:t>
            </a:r>
            <a:endParaRPr lang="ko-KR" altLang="en-US" sz="1400" dirty="0"/>
          </a:p>
        </p:txBody>
      </p:sp>
      <p:cxnSp>
        <p:nvCxnSpPr>
          <p:cNvPr id="29" name="직선 화살표 연결선 28"/>
          <p:cNvCxnSpPr>
            <a:stCxn id="26" idx="2"/>
            <a:endCxn id="27" idx="0"/>
          </p:cNvCxnSpPr>
          <p:nvPr/>
        </p:nvCxnSpPr>
        <p:spPr>
          <a:xfrm>
            <a:off x="5229225" y="5210175"/>
            <a:ext cx="0" cy="51435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5" b="21614"/>
          <a:stretch/>
        </p:blipFill>
        <p:spPr>
          <a:xfrm>
            <a:off x="653920" y="1349409"/>
            <a:ext cx="6387582" cy="225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3027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43" y="219075"/>
            <a:ext cx="9139514" cy="638175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1654100" y="924667"/>
            <a:ext cx="934594" cy="205633"/>
          </a:xfrm>
          <a:prstGeom prst="rect">
            <a:avLst/>
          </a:prstGeom>
          <a:solidFill>
            <a:srgbClr val="FBFBFB"/>
          </a:solidFill>
          <a:ln>
            <a:solidFill>
              <a:srgbClr val="D8D8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293713" y="924667"/>
            <a:ext cx="498132" cy="205633"/>
          </a:xfrm>
          <a:prstGeom prst="rect">
            <a:avLst/>
          </a:prstGeom>
          <a:solidFill>
            <a:srgbClr val="FBFBFB"/>
          </a:solidFill>
          <a:ln>
            <a:solidFill>
              <a:srgbClr val="D8D8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4488397" y="924667"/>
            <a:ext cx="1256235" cy="205633"/>
          </a:xfrm>
          <a:prstGeom prst="rect">
            <a:avLst/>
          </a:prstGeom>
          <a:solidFill>
            <a:srgbClr val="FBFBFB"/>
          </a:solidFill>
          <a:ln>
            <a:solidFill>
              <a:srgbClr val="D8D8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749829" y="924667"/>
            <a:ext cx="2766704" cy="205633"/>
          </a:xfrm>
          <a:prstGeom prst="rect">
            <a:avLst/>
          </a:prstGeom>
          <a:solidFill>
            <a:srgbClr val="FBFBFB"/>
          </a:solidFill>
          <a:ln>
            <a:solidFill>
              <a:srgbClr val="D8D8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6548967" y="1346200"/>
            <a:ext cx="4233" cy="211667"/>
          </a:xfrm>
          <a:prstGeom prst="line">
            <a:avLst/>
          </a:prstGeom>
          <a:ln w="19050">
            <a:solidFill>
              <a:srgbClr val="D8D8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/>
        </p:nvSpPr>
        <p:spPr>
          <a:xfrm>
            <a:off x="5744632" y="1346200"/>
            <a:ext cx="1786468" cy="203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98499" y="5960533"/>
            <a:ext cx="8665633" cy="503767"/>
          </a:xfrm>
          <a:prstGeom prst="rect">
            <a:avLst/>
          </a:prstGeom>
          <a:solidFill>
            <a:schemeClr val="bg1"/>
          </a:solidFill>
          <a:ln>
            <a:solidFill>
              <a:srgbClr val="D0D0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698499" y="4167673"/>
            <a:ext cx="6504734" cy="976605"/>
          </a:xfrm>
          <a:prstGeom prst="rect">
            <a:avLst/>
          </a:prstGeom>
          <a:solidFill>
            <a:srgbClr val="FDFAD9"/>
          </a:solidFill>
          <a:ln>
            <a:solidFill>
              <a:srgbClr val="D0D0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5744632" y="3981061"/>
            <a:ext cx="562862" cy="136849"/>
          </a:xfrm>
          <a:prstGeom prst="rect">
            <a:avLst/>
          </a:prstGeom>
          <a:solidFill>
            <a:srgbClr val="FFFF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4102164" y="5194040"/>
            <a:ext cx="684245" cy="29235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꺾인 연결선 18"/>
          <p:cNvCxnSpPr>
            <a:stCxn id="12" idx="2"/>
          </p:cNvCxnSpPr>
          <p:nvPr/>
        </p:nvCxnSpPr>
        <p:spPr>
          <a:xfrm rot="16200000" flipH="1">
            <a:off x="8067612" y="119653"/>
            <a:ext cx="215900" cy="3075393"/>
          </a:xfrm>
          <a:prstGeom prst="bentConnector2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꺾인 연결선 22"/>
          <p:cNvCxnSpPr>
            <a:stCxn id="17" idx="2"/>
          </p:cNvCxnSpPr>
          <p:nvPr/>
        </p:nvCxnSpPr>
        <p:spPr>
          <a:xfrm rot="16200000" flipH="1">
            <a:off x="7012765" y="2917921"/>
            <a:ext cx="132015" cy="5268970"/>
          </a:xfrm>
          <a:prstGeom prst="bentConnector2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9713257" y="1626229"/>
            <a:ext cx="24016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1.</a:t>
            </a:r>
            <a:r>
              <a:rPr lang="ko-KR" altLang="en-US" sz="1400" dirty="0" err="1" smtClean="0"/>
              <a:t>휴학기간을</a:t>
            </a:r>
            <a:r>
              <a:rPr lang="ko-KR" altLang="en-US" sz="1400" dirty="0" smtClean="0"/>
              <a:t> 선택해주세요</a:t>
            </a:r>
            <a:r>
              <a:rPr lang="en-US" altLang="ko-KR" sz="1400" dirty="0" smtClean="0"/>
              <a:t>.</a:t>
            </a:r>
            <a:endParaRPr lang="ko-KR" altLang="en-US" sz="1400" dirty="0"/>
          </a:p>
        </p:txBody>
      </p:sp>
      <p:sp>
        <p:nvSpPr>
          <p:cNvPr id="28" name="TextBox 27"/>
          <p:cNvSpPr txBox="1"/>
          <p:nvPr/>
        </p:nvSpPr>
        <p:spPr>
          <a:xfrm>
            <a:off x="9695469" y="5457821"/>
            <a:ext cx="2437196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1300" dirty="0"/>
              <a:t>2</a:t>
            </a:r>
            <a:r>
              <a:rPr lang="en-US" altLang="ko-KR" sz="1300" dirty="0" smtClean="0"/>
              <a:t>.</a:t>
            </a:r>
            <a:r>
              <a:rPr lang="ko-KR" altLang="en-US" sz="1300" dirty="0" smtClean="0"/>
              <a:t>주의사항 </a:t>
            </a:r>
            <a:r>
              <a:rPr lang="ko-KR" altLang="en-US" sz="1300" dirty="0" err="1" smtClean="0"/>
              <a:t>체크여부와</a:t>
            </a:r>
            <a:r>
              <a:rPr lang="ko-KR" altLang="en-US" sz="1300" dirty="0" smtClean="0"/>
              <a:t> 사유가</a:t>
            </a:r>
            <a:r>
              <a:rPr lang="en-US" altLang="ko-KR" sz="1300" dirty="0" smtClean="0"/>
              <a:t> </a:t>
            </a:r>
            <a:r>
              <a:rPr lang="ko-KR" altLang="en-US" sz="1300" dirty="0" smtClean="0"/>
              <a:t>잘 </a:t>
            </a:r>
            <a:r>
              <a:rPr lang="ko-KR" altLang="en-US" sz="1300" dirty="0"/>
              <a:t>입력이 되어있는지 확인해주시고</a:t>
            </a:r>
            <a:r>
              <a:rPr lang="en-US" altLang="ko-KR" sz="1300" dirty="0" smtClean="0"/>
              <a:t>, </a:t>
            </a:r>
            <a:r>
              <a:rPr lang="ko-KR" altLang="en-US" sz="1300" dirty="0" smtClean="0"/>
              <a:t>신청을 눌러주세요</a:t>
            </a:r>
            <a:r>
              <a:rPr lang="en-US" altLang="ko-KR" sz="1300" dirty="0"/>
              <a:t>.</a:t>
            </a:r>
            <a:endParaRPr lang="ko-KR" altLang="en-US" sz="1300" dirty="0"/>
          </a:p>
          <a:p>
            <a:pPr algn="just"/>
            <a:endParaRPr lang="ko-KR" altLang="en-US" sz="1400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8" b="48756"/>
          <a:stretch/>
        </p:blipFill>
        <p:spPr>
          <a:xfrm>
            <a:off x="692279" y="1915455"/>
            <a:ext cx="5553011" cy="1281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312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</TotalTime>
  <Words>152</Words>
  <Application>Microsoft Office PowerPoint</Application>
  <PresentationFormat>사용자 지정</PresentationFormat>
  <Paragraphs>29</Paragraphs>
  <Slides>11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Office 테마</vt:lpstr>
      <vt:lpstr>대학정보시스템 휴학연장신청방법</vt:lpstr>
      <vt:lpstr>군휴학하는 방법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SeungM</cp:lastModifiedBy>
  <cp:revision>22</cp:revision>
  <dcterms:created xsi:type="dcterms:W3CDTF">2018-03-09T05:53:38Z</dcterms:created>
  <dcterms:modified xsi:type="dcterms:W3CDTF">2018-03-21T07:32:12Z</dcterms:modified>
</cp:coreProperties>
</file>